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71" r:id="rId4"/>
    <p:sldId id="295"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99" r:id="rId26"/>
    <p:sldId id="283" r:id="rId27"/>
    <p:sldId id="300" r:id="rId28"/>
    <p:sldId id="286" r:id="rId29"/>
    <p:sldId id="301" r:id="rId30"/>
    <p:sldId id="284" r:id="rId31"/>
    <p:sldId id="302" r:id="rId32"/>
    <p:sldId id="285" r:id="rId33"/>
    <p:sldId id="303" r:id="rId34"/>
    <p:sldId id="287" r:id="rId35"/>
    <p:sldId id="304" r:id="rId36"/>
    <p:sldId id="298" r:id="rId37"/>
    <p:sldId id="292"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8" autoAdjust="0"/>
    <p:restoredTop sz="83319" autoAdjust="0"/>
  </p:normalViewPr>
  <p:slideViewPr>
    <p:cSldViewPr snapToGrid="0">
      <p:cViewPr varScale="1">
        <p:scale>
          <a:sx n="97" d="100"/>
          <a:sy n="97" d="100"/>
        </p:scale>
        <p:origin x="384"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services may not be listed because AWS has new features every week</a:t>
            </a:r>
          </a:p>
          <a:p>
            <a:r>
              <a:rPr lang="en-US" dirty="0" smtClean="0"/>
              <a:t>Over</a:t>
            </a:r>
            <a:r>
              <a:rPr lang="en-US" baseline="0" dirty="0" smtClean="0"/>
              <a:t> time, per trends - costs goes down.</a:t>
            </a:r>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22</a:t>
            </a:fld>
            <a:endParaRPr lang="en-US"/>
          </a:p>
        </p:txBody>
      </p:sp>
    </p:spTree>
    <p:extLst>
      <p:ext uri="{BB962C8B-B14F-4D97-AF65-F5344CB8AC3E}">
        <p14:creationId xmlns:p14="http://schemas.microsoft.com/office/powerpoint/2010/main" val="261509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DyanmoDB</a:t>
            </a:r>
            <a:r>
              <a:rPr lang="en-US" baseline="0" dirty="0" smtClean="0"/>
              <a:t> s</a:t>
            </a:r>
            <a:r>
              <a:rPr lang="en-US" dirty="0" smtClean="0"/>
              <a:t>treams can be used to kick off Lambdas and Kinesis Consumers</a:t>
            </a:r>
          </a:p>
          <a:p>
            <a:r>
              <a:rPr lang="en-US" dirty="0" smtClean="0"/>
              <a:t>Your entire RDBMS into one </a:t>
            </a:r>
            <a:r>
              <a:rPr lang="en-US" dirty="0" err="1" smtClean="0"/>
              <a:t>DynamoDB</a:t>
            </a:r>
            <a:r>
              <a:rPr lang="en-US" baseline="0" dirty="0" smtClean="0"/>
              <a:t> table?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25</a:t>
            </a:fld>
            <a:endParaRPr lang="en-US"/>
          </a:p>
        </p:txBody>
      </p:sp>
    </p:spTree>
    <p:extLst>
      <p:ext uri="{BB962C8B-B14F-4D97-AF65-F5344CB8AC3E}">
        <p14:creationId xmlns:p14="http://schemas.microsoft.com/office/powerpoint/2010/main" val="27935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a:t>
            </a:r>
          </a:p>
          <a:p>
            <a:r>
              <a:rPr lang="en-US" dirty="0" smtClean="0"/>
              <a:t>API Keys – 3</a:t>
            </a:r>
            <a:r>
              <a:rPr lang="en-US" baseline="30000" dirty="0" smtClean="0"/>
              <a:t>rd</a:t>
            </a:r>
            <a:r>
              <a:rPr lang="en-US" dirty="0" smtClean="0"/>
              <a:t> party</a:t>
            </a:r>
          </a:p>
          <a:p>
            <a:r>
              <a:rPr lang="en-US" dirty="0" err="1" smtClean="0"/>
              <a:t>Cognito</a:t>
            </a:r>
            <a:endParaRPr lang="en-US" dirty="0" smtClean="0"/>
          </a:p>
          <a:p>
            <a:r>
              <a:rPr lang="en-US" dirty="0" smtClean="0"/>
              <a:t>IAM</a:t>
            </a:r>
            <a:r>
              <a:rPr lang="en-US" baseline="0" dirty="0" smtClean="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29</a:t>
            </a:fld>
            <a:endParaRPr lang="en-US"/>
          </a:p>
        </p:txBody>
      </p:sp>
    </p:spTree>
    <p:extLst>
      <p:ext uri="{BB962C8B-B14F-4D97-AF65-F5344CB8AC3E}">
        <p14:creationId xmlns:p14="http://schemas.microsoft.com/office/powerpoint/2010/main" val="110699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Logins for external users, you don’t want to use IAM for it!</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31</a:t>
            </a:fld>
            <a:endParaRPr lang="en-US"/>
          </a:p>
        </p:txBody>
      </p:sp>
    </p:spTree>
    <p:extLst>
      <p:ext uri="{BB962C8B-B14F-4D97-AF65-F5344CB8AC3E}">
        <p14:creationId xmlns:p14="http://schemas.microsoft.com/office/powerpoint/2010/main" val="2734710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Traces user requests through the entire </a:t>
            </a:r>
            <a:r>
              <a:rPr lang="en-US" dirty="0" err="1" smtClean="0"/>
              <a:t>serverless</a:t>
            </a:r>
            <a:r>
              <a:rPr lang="en-US" dirty="0" smtClean="0"/>
              <a:t> ecosystem</a:t>
            </a:r>
          </a:p>
          <a:p>
            <a:endParaRPr lang="en-US" dirty="0" smtClean="0"/>
          </a:p>
          <a:p>
            <a:r>
              <a:rPr lang="en-US" dirty="0" smtClean="0"/>
              <a:t>Profiling</a:t>
            </a:r>
            <a:r>
              <a:rPr lang="en-US" baseline="0" dirty="0" smtClean="0"/>
              <a:t> – find ways to discover issues and possibly increase performance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33</a:t>
            </a:fld>
            <a:endParaRPr lang="en-US"/>
          </a:p>
        </p:txBody>
      </p:sp>
    </p:spTree>
    <p:extLst>
      <p:ext uri="{BB962C8B-B14F-4D97-AF65-F5344CB8AC3E}">
        <p14:creationId xmlns:p14="http://schemas.microsoft.com/office/powerpoint/2010/main" val="3170775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Hook up events to it</a:t>
            </a:r>
          </a:p>
          <a:p>
            <a:r>
              <a:rPr lang="en-US" dirty="0" smtClean="0"/>
              <a:t>Two separate functions, combine into one, then execute</a:t>
            </a:r>
            <a:r>
              <a:rPr lang="en-US" baseline="0" dirty="0" smtClean="0"/>
              <a:t> an event downstream</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35</a:t>
            </a:fld>
            <a:endParaRPr lang="en-US"/>
          </a:p>
        </p:txBody>
      </p:sp>
    </p:spTree>
    <p:extLst>
      <p:ext uri="{BB962C8B-B14F-4D97-AF65-F5344CB8AC3E}">
        <p14:creationId xmlns:p14="http://schemas.microsoft.com/office/powerpoint/2010/main" val="685842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say scope of project expands</a:t>
            </a:r>
          </a:p>
          <a:p>
            <a:r>
              <a:rPr lang="en-US" dirty="0" err="1" smtClean="0"/>
              <a:t>RedShift</a:t>
            </a:r>
            <a:endParaRPr lang="en-US" dirty="0" smtClean="0"/>
          </a:p>
          <a:p>
            <a:r>
              <a:rPr lang="en-US" dirty="0" smtClean="0"/>
              <a:t>RDS</a:t>
            </a:r>
          </a:p>
          <a:p>
            <a:r>
              <a:rPr lang="en-US" dirty="0" smtClean="0"/>
              <a:t>Step</a:t>
            </a:r>
            <a:r>
              <a:rPr lang="en-US" baseline="0" dirty="0" smtClean="0"/>
              <a:t> Functions</a:t>
            </a:r>
          </a:p>
          <a:p>
            <a:r>
              <a:rPr lang="en-US" baseline="0" dirty="0" err="1" smtClean="0"/>
              <a:t>CloudWatch</a:t>
            </a:r>
            <a:r>
              <a:rPr lang="en-US" baseline="0" dirty="0" smtClean="0"/>
              <a:t> triggers</a:t>
            </a:r>
          </a:p>
          <a:p>
            <a:r>
              <a:rPr lang="en-US" baseline="0" dirty="0" err="1" smtClean="0"/>
              <a:t>Cognito</a:t>
            </a:r>
            <a:r>
              <a:rPr lang="en-US" baseline="0" dirty="0" smtClean="0"/>
              <a:t> to add logins</a:t>
            </a:r>
          </a:p>
          <a:p>
            <a:r>
              <a:rPr lang="en-US" baseline="0" dirty="0" smtClean="0"/>
              <a:t>EC2 instances (easy way out)</a:t>
            </a:r>
          </a:p>
          <a:p>
            <a:r>
              <a:rPr lang="en-US" dirty="0" smtClean="0"/>
              <a:t>CDK – </a:t>
            </a:r>
            <a:r>
              <a:rPr lang="en-US" dirty="0" err="1" smtClean="0"/>
              <a:t>devops</a:t>
            </a:r>
            <a:r>
              <a:rPr lang="en-US" dirty="0" smtClean="0"/>
              <a:t> orchestration</a:t>
            </a:r>
          </a:p>
        </p:txBody>
      </p:sp>
      <p:sp>
        <p:nvSpPr>
          <p:cNvPr id="4" name="Slide Number Placeholder 3"/>
          <p:cNvSpPr>
            <a:spLocks noGrp="1"/>
          </p:cNvSpPr>
          <p:nvPr>
            <p:ph type="sldNum" sz="quarter" idx="10"/>
          </p:nvPr>
        </p:nvSpPr>
        <p:spPr/>
        <p:txBody>
          <a:bodyPr/>
          <a:lstStyle/>
          <a:p>
            <a:fld id="{35AA949B-E09B-42C1-B2F1-484A1DD154E7}" type="slidenum">
              <a:rPr lang="en-US" smtClean="0"/>
              <a:t>37</a:t>
            </a:fld>
            <a:endParaRPr lang="en-US"/>
          </a:p>
        </p:txBody>
      </p:sp>
    </p:spTree>
    <p:extLst>
      <p:ext uri="{BB962C8B-B14F-4D97-AF65-F5344CB8AC3E}">
        <p14:creationId xmlns:p14="http://schemas.microsoft.com/office/powerpoint/2010/main" val="84803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a:solidFill>
                  <a:schemeClr val="bg1"/>
                </a:solidFill>
              </a:rPr>
              <a:t>Compute layer, helps with business-specific rules</a:t>
            </a:r>
          </a:p>
          <a:p>
            <a:pPr marL="0" indent="0">
              <a:buNone/>
            </a:pPr>
            <a:r>
              <a:rPr lang="en-US" dirty="0" smtClean="0">
                <a:solidFill>
                  <a:schemeClr val="bg1"/>
                </a:solidFill>
              </a:rPr>
              <a:t>Commoditize your </a:t>
            </a:r>
            <a:r>
              <a:rPr lang="en-US" dirty="0">
                <a:solidFill>
                  <a:schemeClr val="bg1"/>
                </a:solidFill>
              </a:rPr>
              <a:t>programming </a:t>
            </a:r>
          </a:p>
          <a:p>
            <a:pPr marL="0" indent="0">
              <a:buNone/>
            </a:pPr>
            <a:r>
              <a:rPr lang="en-US" dirty="0">
                <a:solidFill>
                  <a:schemeClr val="bg1"/>
                </a:solidFill>
              </a:rPr>
              <a:t>One stop shop for mobile, 3</a:t>
            </a:r>
            <a:r>
              <a:rPr lang="en-US" baseline="30000" dirty="0">
                <a:solidFill>
                  <a:schemeClr val="bg1"/>
                </a:solidFill>
              </a:rPr>
              <a:t>rd</a:t>
            </a:r>
            <a:r>
              <a:rPr lang="en-US" dirty="0">
                <a:solidFill>
                  <a:schemeClr val="bg1"/>
                </a:solidFill>
              </a:rPr>
              <a:t> party, web, </a:t>
            </a:r>
            <a:r>
              <a:rPr lang="en-US" dirty="0" err="1">
                <a:solidFill>
                  <a:schemeClr val="bg1"/>
                </a:solidFill>
              </a:rPr>
              <a:t>IoT</a:t>
            </a:r>
            <a:endParaRPr lang="en-US" dirty="0">
              <a:solidFill>
                <a:schemeClr val="bg1"/>
              </a:solidFill>
            </a:endParaRPr>
          </a:p>
          <a:p>
            <a:pPr marL="0" indent="0">
              <a:buNone/>
            </a:pPr>
            <a:r>
              <a:rPr lang="en-US" dirty="0">
                <a:solidFill>
                  <a:schemeClr val="bg1"/>
                </a:solidFill>
              </a:rPr>
              <a:t>Security via IAM or in logic</a:t>
            </a:r>
          </a:p>
          <a:p>
            <a:pPr marL="0" indent="0">
              <a:buNone/>
            </a:pPr>
            <a:r>
              <a:rPr lang="en-US" dirty="0">
                <a:solidFill>
                  <a:schemeClr val="bg1"/>
                </a:solidFill>
              </a:rPr>
              <a:t>Triggered by events or scheduled via </a:t>
            </a:r>
            <a:r>
              <a:rPr lang="en-US" dirty="0" err="1" smtClean="0">
                <a:solidFill>
                  <a:schemeClr val="bg1"/>
                </a:solidFill>
              </a:rPr>
              <a:t>CloudWatch</a:t>
            </a:r>
            <a:endParaRPr lang="en-US" dirty="0" smtClean="0">
              <a:solidFill>
                <a:schemeClr val="bg1"/>
              </a:solidFill>
            </a:endParaRPr>
          </a:p>
          <a:p>
            <a:pPr marL="0" indent="0">
              <a:buNone/>
            </a:pPr>
            <a:r>
              <a:rPr lang="en-US" dirty="0" smtClean="0">
                <a:solidFill>
                  <a:schemeClr val="bg1"/>
                </a:solidFill>
              </a:rPr>
              <a:t>Behind the scenes: Amazon Linux 2 (EC2); </a:t>
            </a:r>
            <a:r>
              <a:rPr lang="en-US" dirty="0" err="1" smtClean="0">
                <a:solidFill>
                  <a:schemeClr val="bg1"/>
                </a:solidFill>
              </a:rPr>
              <a:t>dotnet</a:t>
            </a:r>
            <a:r>
              <a:rPr lang="en-US" dirty="0" smtClean="0">
                <a:solidFill>
                  <a:schemeClr val="bg1"/>
                </a:solidFill>
              </a:rPr>
              <a:t> uses RHEL</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
        <p:nvSpPr>
          <p:cNvPr id="7" name="TextBox 6"/>
          <p:cNvSpPr txBox="1"/>
          <p:nvPr/>
        </p:nvSpPr>
        <p:spPr>
          <a:xfrm>
            <a:off x="1464060" y="4798332"/>
            <a:ext cx="2007281" cy="769441"/>
          </a:xfrm>
          <a:prstGeom prst="rect">
            <a:avLst/>
          </a:prstGeom>
          <a:noFill/>
        </p:spPr>
        <p:txBody>
          <a:bodyPr wrap="none" rtlCol="0">
            <a:spAutoFit/>
          </a:bodyPr>
          <a:lstStyle/>
          <a:p>
            <a:r>
              <a:rPr lang="en-US" sz="4400" dirty="0" smtClean="0"/>
              <a:t>Lambda</a:t>
            </a:r>
            <a:endParaRPr lang="en-US" sz="4400" dirty="0"/>
          </a:p>
        </p:txBody>
      </p:sp>
    </p:spTree>
    <p:extLst>
      <p:ext uri="{BB962C8B-B14F-4D97-AF65-F5344CB8AC3E}">
        <p14:creationId xmlns:p14="http://schemas.microsoft.com/office/powerpoint/2010/main" val="1914703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NoSQL </a:t>
            </a:r>
            <a:r>
              <a:rPr lang="en-US" dirty="0" smtClean="0">
                <a:solidFill>
                  <a:schemeClr val="bg1"/>
                </a:solidFill>
              </a:rPr>
              <a:t>database</a:t>
            </a:r>
            <a:r>
              <a:rPr lang="en-US" dirty="0">
                <a:solidFill>
                  <a:schemeClr val="bg1"/>
                </a:solidFill>
              </a:rPr>
              <a:t/>
            </a:r>
            <a:br>
              <a:rPr lang="en-US" dirty="0">
                <a:solidFill>
                  <a:schemeClr val="bg1"/>
                </a:solidFill>
              </a:rPr>
            </a:br>
            <a:r>
              <a:rPr lang="en-US" dirty="0">
                <a:solidFill>
                  <a:schemeClr val="bg1"/>
                </a:solidFill>
              </a:rPr>
              <a:t>Has feature to scale up rapidly (</a:t>
            </a:r>
            <a:r>
              <a:rPr lang="en-US" dirty="0" smtClean="0">
                <a:solidFill>
                  <a:schemeClr val="bg1"/>
                </a:solidFill>
              </a:rPr>
              <a:t>DAX)</a:t>
            </a:r>
          </a:p>
          <a:p>
            <a:pPr marL="0" indent="0">
              <a:buNone/>
            </a:pPr>
            <a:r>
              <a:rPr lang="en-US" dirty="0" smtClean="0">
                <a:solidFill>
                  <a:schemeClr val="bg1"/>
                </a:solidFill>
              </a:rPr>
              <a:t>Use </a:t>
            </a:r>
            <a:r>
              <a:rPr lang="en-US" dirty="0" err="1">
                <a:solidFill>
                  <a:schemeClr val="bg1"/>
                </a:solidFill>
              </a:rPr>
              <a:t>DynamoDB</a:t>
            </a:r>
            <a:r>
              <a:rPr lang="en-US" dirty="0">
                <a:solidFill>
                  <a:schemeClr val="bg1"/>
                </a:solidFill>
              </a:rPr>
              <a:t> Streams to react to DB changes to downstream </a:t>
            </a:r>
            <a:r>
              <a:rPr lang="en-US" dirty="0" smtClean="0">
                <a:solidFill>
                  <a:schemeClr val="bg1"/>
                </a:solidFill>
              </a:rPr>
              <a:t>services</a:t>
            </a:r>
          </a:p>
          <a:p>
            <a:pPr marL="0" indent="0">
              <a:buNone/>
            </a:pPr>
            <a:r>
              <a:rPr lang="en-US" dirty="0" smtClean="0">
                <a:solidFill>
                  <a:schemeClr val="bg1"/>
                </a:solidFill>
              </a:rPr>
              <a:t>Pricing based on usage</a:t>
            </a:r>
          </a:p>
          <a:p>
            <a:pPr marL="0" indent="0">
              <a:buNone/>
            </a:pPr>
            <a:r>
              <a:rPr lang="en-US" dirty="0" smtClean="0">
                <a:solidFill>
                  <a:schemeClr val="bg1"/>
                </a:solidFill>
              </a:rPr>
              <a:t>Check </a:t>
            </a:r>
            <a:r>
              <a:rPr lang="en-US" dirty="0">
                <a:solidFill>
                  <a:schemeClr val="bg1"/>
                </a:solidFill>
              </a:rPr>
              <a:t>out videos of one-table </a:t>
            </a:r>
            <a:r>
              <a:rPr lang="en-US" dirty="0" smtClean="0">
                <a:solidFill>
                  <a:schemeClr val="bg1"/>
                </a:solidFill>
              </a:rPr>
              <a:t>database (link in </a:t>
            </a:r>
            <a:r>
              <a:rPr lang="en-US" dirty="0" err="1" smtClean="0">
                <a:solidFill>
                  <a:schemeClr val="bg1"/>
                </a:solidFill>
              </a:rPr>
              <a:t>github</a:t>
            </a:r>
            <a:r>
              <a:rPr lang="en-US" dirty="0" smtClean="0">
                <a:solidFill>
                  <a:schemeClr val="bg1"/>
                </a:solidFill>
              </a:rPr>
              <a:t>)</a:t>
            </a:r>
          </a:p>
          <a:p>
            <a:endParaRPr lang="en-US" dirty="0">
              <a:solidFill>
                <a:schemeClr val="bg1"/>
              </a:solidFill>
            </a:endParaRPr>
          </a:p>
        </p:txBody>
      </p:sp>
      <p:sp>
        <p:nvSpPr>
          <p:cNvPr id="9" name="TextBox 8"/>
          <p:cNvSpPr txBox="1"/>
          <p:nvPr/>
        </p:nvSpPr>
        <p:spPr>
          <a:xfrm>
            <a:off x="962614" y="4876990"/>
            <a:ext cx="2757486" cy="769441"/>
          </a:xfrm>
          <a:prstGeom prst="rect">
            <a:avLst/>
          </a:prstGeom>
          <a:noFill/>
        </p:spPr>
        <p:txBody>
          <a:bodyPr wrap="none" rtlCol="0">
            <a:spAutoFit/>
          </a:bodyPr>
          <a:lstStyle/>
          <a:p>
            <a:r>
              <a:rPr lang="en-US" sz="4400" dirty="0" err="1" smtClean="0"/>
              <a:t>DynamoDB</a:t>
            </a:r>
            <a:endParaRPr lang="en-US" sz="4400" dirty="0"/>
          </a:p>
        </p:txBody>
      </p:sp>
    </p:spTree>
    <p:extLst>
      <p:ext uri="{BB962C8B-B14F-4D97-AF65-F5344CB8AC3E}">
        <p14:creationId xmlns:p14="http://schemas.microsoft.com/office/powerpoint/2010/main" val="851578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The ultimate storage layer</a:t>
            </a:r>
          </a:p>
          <a:p>
            <a:pPr marL="0" indent="0">
              <a:buNone/>
            </a:pPr>
            <a:r>
              <a:rPr lang="en-US" dirty="0" smtClean="0">
                <a:solidFill>
                  <a:schemeClr val="bg1"/>
                </a:solidFill>
              </a:rPr>
              <a:t>Use as junk folder, database store (Athena/EMR/</a:t>
            </a:r>
            <a:r>
              <a:rPr lang="en-US" dirty="0" err="1" smtClean="0">
                <a:solidFill>
                  <a:schemeClr val="bg1"/>
                </a:solidFill>
              </a:rPr>
              <a:t>RedShift</a:t>
            </a:r>
            <a:r>
              <a:rPr lang="en-US" dirty="0" smtClean="0">
                <a:solidFill>
                  <a:schemeClr val="bg1"/>
                </a:solidFill>
              </a:rPr>
              <a:t>), one-offs temporary storage, regulatory mandated storage (lock files for 7 years)</a:t>
            </a:r>
          </a:p>
          <a:p>
            <a:pPr marL="0" indent="0">
              <a:buNone/>
            </a:pPr>
            <a:r>
              <a:rPr lang="en-US" dirty="0" smtClean="0">
                <a:solidFill>
                  <a:schemeClr val="bg1"/>
                </a:solidFill>
              </a:rPr>
              <a:t>99.999999999% durability (31.56 </a:t>
            </a:r>
            <a:r>
              <a:rPr lang="en-US" dirty="0" err="1" smtClean="0">
                <a:solidFill>
                  <a:schemeClr val="bg1"/>
                </a:solidFill>
              </a:rPr>
              <a:t>ms</a:t>
            </a:r>
            <a:r>
              <a:rPr lang="en-US" dirty="0" smtClean="0">
                <a:solidFill>
                  <a:schemeClr val="bg1"/>
                </a:solidFill>
              </a:rPr>
              <a:t> downtime!)</a:t>
            </a:r>
          </a:p>
          <a:p>
            <a:pPr marL="0" indent="0">
              <a:buNone/>
            </a:pPr>
            <a:r>
              <a:rPr lang="en-US" dirty="0" smtClean="0">
                <a:solidFill>
                  <a:schemeClr val="bg1"/>
                </a:solidFill>
              </a:rPr>
              <a:t>Pricing based on data-out and storage</a:t>
            </a:r>
          </a:p>
          <a:p>
            <a:pPr marL="0" indent="0">
              <a:buNone/>
            </a:pPr>
            <a:r>
              <a:rPr lang="en-US" dirty="0" smtClean="0">
                <a:solidFill>
                  <a:schemeClr val="bg1"/>
                </a:solidFill>
              </a:rPr>
              <a:t>Redundancy built-in</a:t>
            </a:r>
          </a:p>
          <a:p>
            <a:pPr marL="0" indent="0">
              <a:buNone/>
            </a:pPr>
            <a:r>
              <a:rPr lang="en-US" dirty="0" smtClean="0">
                <a:solidFill>
                  <a:schemeClr val="bg1"/>
                </a:solidFill>
              </a:rPr>
              <a:t>Replication across regions</a:t>
            </a:r>
          </a:p>
          <a:p>
            <a:endParaRPr lang="en-US" dirty="0">
              <a:solidFill>
                <a:schemeClr val="bg1"/>
              </a:solidFill>
            </a:endParaRPr>
          </a:p>
        </p:txBody>
      </p:sp>
      <p:sp>
        <p:nvSpPr>
          <p:cNvPr id="9" name="TextBox 8"/>
          <p:cNvSpPr txBox="1"/>
          <p:nvPr/>
        </p:nvSpPr>
        <p:spPr>
          <a:xfrm>
            <a:off x="1955673" y="4867158"/>
            <a:ext cx="729687" cy="769441"/>
          </a:xfrm>
          <a:prstGeom prst="rect">
            <a:avLst/>
          </a:prstGeom>
          <a:noFill/>
        </p:spPr>
        <p:txBody>
          <a:bodyPr wrap="none" rtlCol="0">
            <a:spAutoFit/>
          </a:bodyPr>
          <a:lstStyle/>
          <a:p>
            <a:r>
              <a:rPr lang="en-US" sz="4400" dirty="0" smtClean="0"/>
              <a:t>S3</a:t>
            </a:r>
            <a:endParaRPr lang="en-US" sz="4400" dirty="0"/>
          </a:p>
        </p:txBody>
      </p:sp>
    </p:spTree>
    <p:extLst>
      <p:ext uri="{BB962C8B-B14F-4D97-AF65-F5344CB8AC3E}">
        <p14:creationId xmlns:p14="http://schemas.microsoft.com/office/powerpoint/2010/main" val="4125593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38685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Entry point into AWS</a:t>
            </a:r>
          </a:p>
          <a:p>
            <a:pPr marL="0" indent="0">
              <a:buNone/>
            </a:pPr>
            <a:r>
              <a:rPr lang="en-US" dirty="0" smtClean="0">
                <a:solidFill>
                  <a:schemeClr val="bg1"/>
                </a:solidFill>
              </a:rPr>
              <a:t>REST API &amp; </a:t>
            </a:r>
            <a:r>
              <a:rPr lang="en-US" dirty="0" err="1" smtClean="0">
                <a:solidFill>
                  <a:schemeClr val="bg1"/>
                </a:solidFill>
              </a:rPr>
              <a:t>WebSockets</a:t>
            </a:r>
            <a:r>
              <a:rPr lang="en-US" dirty="0" smtClean="0">
                <a:solidFill>
                  <a:schemeClr val="bg1"/>
                </a:solidFill>
              </a:rPr>
              <a:t> API</a:t>
            </a:r>
          </a:p>
          <a:p>
            <a:pPr marL="0" indent="0">
              <a:buNone/>
            </a:pPr>
            <a:r>
              <a:rPr lang="en-US" dirty="0" smtClean="0">
                <a:solidFill>
                  <a:schemeClr val="bg1"/>
                </a:solidFill>
              </a:rPr>
              <a:t>Test with Postman</a:t>
            </a:r>
          </a:p>
          <a:p>
            <a:pPr marL="0" indent="0">
              <a:buNone/>
            </a:pPr>
            <a:r>
              <a:rPr lang="en-US" dirty="0" smtClean="0">
                <a:solidFill>
                  <a:schemeClr val="bg1"/>
                </a:solidFill>
              </a:rPr>
              <a:t>Can throttle traffic</a:t>
            </a:r>
          </a:p>
          <a:p>
            <a:pPr marL="0" indent="0">
              <a:buNone/>
            </a:pPr>
            <a:r>
              <a:rPr lang="en-US" dirty="0" err="1" smtClean="0">
                <a:solidFill>
                  <a:schemeClr val="bg1"/>
                </a:solidFill>
              </a:rPr>
              <a:t>DDoS</a:t>
            </a:r>
            <a:r>
              <a:rPr lang="en-US" dirty="0" smtClean="0">
                <a:solidFill>
                  <a:schemeClr val="bg1"/>
                </a:solidFill>
              </a:rPr>
              <a:t> prevention</a:t>
            </a:r>
          </a:p>
          <a:p>
            <a:pPr marL="0" indent="0">
              <a:buNone/>
            </a:pPr>
            <a:r>
              <a:rPr lang="en-US" dirty="0" smtClean="0">
                <a:solidFill>
                  <a:schemeClr val="bg1"/>
                </a:solidFill>
              </a:rPr>
              <a:t>Pluggable authorization</a:t>
            </a:r>
          </a:p>
        </p:txBody>
      </p:sp>
      <p:sp>
        <p:nvSpPr>
          <p:cNvPr id="10" name="TextBox 9"/>
          <p:cNvSpPr txBox="1"/>
          <p:nvPr/>
        </p:nvSpPr>
        <p:spPr>
          <a:xfrm>
            <a:off x="908491" y="4876990"/>
            <a:ext cx="3069623" cy="769441"/>
          </a:xfrm>
          <a:prstGeom prst="rect">
            <a:avLst/>
          </a:prstGeom>
          <a:noFill/>
        </p:spPr>
        <p:txBody>
          <a:bodyPr wrap="none" rtlCol="0">
            <a:spAutoFit/>
          </a:bodyPr>
          <a:lstStyle/>
          <a:p>
            <a:r>
              <a:rPr lang="en-US" sz="4400" dirty="0" smtClean="0"/>
              <a:t>API Gateway</a:t>
            </a:r>
            <a:endParaRPr lang="en-US" sz="4400" dirty="0"/>
          </a:p>
        </p:txBody>
      </p:sp>
    </p:spTree>
    <p:extLst>
      <p:ext uri="{BB962C8B-B14F-4D97-AF65-F5344CB8AC3E}">
        <p14:creationId xmlns:p14="http://schemas.microsoft.com/office/powerpoint/2010/main" val="2701443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Security layer</a:t>
            </a:r>
          </a:p>
          <a:p>
            <a:pPr marL="0" indent="0">
              <a:buNone/>
            </a:pPr>
            <a:r>
              <a:rPr lang="en-US" dirty="0" smtClean="0">
                <a:solidFill>
                  <a:schemeClr val="bg1"/>
                </a:solidFill>
              </a:rPr>
              <a:t>User pools:</a:t>
            </a:r>
          </a:p>
          <a:p>
            <a:pPr marL="0" indent="0">
              <a:buNone/>
            </a:pPr>
            <a:r>
              <a:rPr lang="en-US" dirty="0">
                <a:solidFill>
                  <a:schemeClr val="bg1"/>
                </a:solidFill>
              </a:rPr>
              <a:t>	</a:t>
            </a:r>
            <a:r>
              <a:rPr lang="en-US" dirty="0" smtClean="0">
                <a:solidFill>
                  <a:schemeClr val="bg1"/>
                </a:solidFill>
              </a:rPr>
              <a:t>Facebook</a:t>
            </a:r>
          </a:p>
          <a:p>
            <a:pPr marL="0" indent="0">
              <a:buNone/>
            </a:pPr>
            <a:r>
              <a:rPr lang="en-US" dirty="0" smtClean="0">
                <a:solidFill>
                  <a:schemeClr val="bg1"/>
                </a:solidFill>
              </a:rPr>
              <a:t>	Google</a:t>
            </a:r>
          </a:p>
          <a:p>
            <a:pPr marL="0" indent="0">
              <a:buNone/>
            </a:pPr>
            <a:r>
              <a:rPr lang="en-US" dirty="0" smtClean="0">
                <a:solidFill>
                  <a:schemeClr val="bg1"/>
                </a:solidFill>
              </a:rPr>
              <a:t>	Microsoft AD/SAML</a:t>
            </a:r>
          </a:p>
          <a:p>
            <a:pPr marL="0" indent="0">
              <a:buNone/>
            </a:pPr>
            <a:r>
              <a:rPr lang="en-US" dirty="0">
                <a:solidFill>
                  <a:schemeClr val="bg1"/>
                </a:solidFill>
              </a:rPr>
              <a:t>	</a:t>
            </a:r>
            <a:r>
              <a:rPr lang="en-US" dirty="0" smtClean="0">
                <a:solidFill>
                  <a:schemeClr val="bg1"/>
                </a:solidFill>
              </a:rPr>
              <a:t>OAuth</a:t>
            </a:r>
          </a:p>
          <a:p>
            <a:pPr marL="0" indent="0">
              <a:buNone/>
            </a:pPr>
            <a:r>
              <a:rPr lang="en-US" dirty="0">
                <a:solidFill>
                  <a:schemeClr val="bg1"/>
                </a:solidFill>
              </a:rPr>
              <a:t>	</a:t>
            </a:r>
            <a:r>
              <a:rPr lang="en-US" dirty="0" err="1" smtClean="0">
                <a:solidFill>
                  <a:schemeClr val="bg1"/>
                </a:solidFill>
              </a:rPr>
              <a:t>OpenID</a:t>
            </a:r>
            <a:r>
              <a:rPr lang="en-US" dirty="0" smtClean="0">
                <a:solidFill>
                  <a:schemeClr val="bg1"/>
                </a:solidFill>
              </a:rPr>
              <a:t> Connect</a:t>
            </a:r>
          </a:p>
          <a:p>
            <a:pPr marL="0" indent="0">
              <a:buNone/>
            </a:pPr>
            <a:r>
              <a:rPr lang="en-US" dirty="0" smtClean="0">
                <a:solidFill>
                  <a:schemeClr val="bg1"/>
                </a:solidFill>
              </a:rPr>
              <a:t>HIPAA compliant</a:t>
            </a:r>
          </a:p>
          <a:p>
            <a:pPr marL="0" indent="0">
              <a:buNone/>
            </a:pPr>
            <a:r>
              <a:rPr lang="en-US" dirty="0" smtClean="0">
                <a:solidFill>
                  <a:schemeClr val="bg1"/>
                </a:solidFill>
              </a:rPr>
              <a:t>Logins for external users</a:t>
            </a:r>
          </a:p>
        </p:txBody>
      </p:sp>
      <p:sp>
        <p:nvSpPr>
          <p:cNvPr id="4" name="TextBox 3"/>
          <p:cNvSpPr txBox="1"/>
          <p:nvPr/>
        </p:nvSpPr>
        <p:spPr>
          <a:xfrm>
            <a:off x="1464060" y="4798332"/>
            <a:ext cx="1958485" cy="769441"/>
          </a:xfrm>
          <a:prstGeom prst="rect">
            <a:avLst/>
          </a:prstGeom>
          <a:noFill/>
        </p:spPr>
        <p:txBody>
          <a:bodyPr wrap="none" rtlCol="0">
            <a:spAutoFit/>
          </a:bodyPr>
          <a:lstStyle/>
          <a:p>
            <a:r>
              <a:rPr lang="en-US" sz="4400" dirty="0" err="1" smtClean="0"/>
              <a:t>Cognito</a:t>
            </a:r>
            <a:endParaRPr lang="en-US" sz="4400" dirty="0"/>
          </a:p>
        </p:txBody>
      </p:sp>
    </p:spTree>
    <p:extLst>
      <p:ext uri="{BB962C8B-B14F-4D97-AF65-F5344CB8AC3E}">
        <p14:creationId xmlns:p14="http://schemas.microsoft.com/office/powerpoint/2010/main" val="2799177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Monitoring layer</a:t>
            </a:r>
          </a:p>
          <a:p>
            <a:pPr marL="0" indent="0">
              <a:buNone/>
            </a:pPr>
            <a:r>
              <a:rPr lang="en-US" dirty="0" smtClean="0">
                <a:solidFill>
                  <a:schemeClr val="bg1"/>
                </a:solidFill>
              </a:rPr>
              <a:t>Monitor behaviors in apps</a:t>
            </a:r>
          </a:p>
          <a:p>
            <a:pPr marL="0" indent="0">
              <a:buNone/>
            </a:pPr>
            <a:r>
              <a:rPr lang="en-US" dirty="0" smtClean="0">
                <a:solidFill>
                  <a:schemeClr val="bg1"/>
                </a:solidFill>
              </a:rPr>
              <a:t>Request tracing</a:t>
            </a:r>
          </a:p>
          <a:p>
            <a:pPr marL="0" indent="0">
              <a:buNone/>
            </a:pPr>
            <a:r>
              <a:rPr lang="en-US" dirty="0" smtClean="0">
                <a:solidFill>
                  <a:schemeClr val="bg1"/>
                </a:solidFill>
              </a:rPr>
              <a:t>Profiling</a:t>
            </a:r>
          </a:p>
          <a:p>
            <a:pPr marL="0" indent="0">
              <a:buNone/>
            </a:pPr>
            <a:r>
              <a:rPr lang="en-US" dirty="0" smtClean="0">
                <a:solidFill>
                  <a:schemeClr val="bg1"/>
                </a:solidFill>
              </a:rPr>
              <a:t>Costs money!</a:t>
            </a:r>
          </a:p>
        </p:txBody>
      </p:sp>
      <p:sp>
        <p:nvSpPr>
          <p:cNvPr id="9" name="TextBox 8"/>
          <p:cNvSpPr txBox="1"/>
          <p:nvPr/>
        </p:nvSpPr>
        <p:spPr>
          <a:xfrm>
            <a:off x="1464060" y="4798332"/>
            <a:ext cx="1472647" cy="769441"/>
          </a:xfrm>
          <a:prstGeom prst="rect">
            <a:avLst/>
          </a:prstGeom>
          <a:noFill/>
        </p:spPr>
        <p:txBody>
          <a:bodyPr wrap="none" rtlCol="0">
            <a:spAutoFit/>
          </a:bodyPr>
          <a:lstStyle/>
          <a:p>
            <a:r>
              <a:rPr lang="en-US" sz="4400" dirty="0" smtClean="0"/>
              <a:t>X-Ray</a:t>
            </a:r>
            <a:endParaRPr lang="en-US" sz="4400" dirty="0"/>
          </a:p>
        </p:txBody>
      </p:sp>
    </p:spTree>
    <p:extLst>
      <p:ext uri="{BB962C8B-B14F-4D97-AF65-F5344CB8AC3E}">
        <p14:creationId xmlns:p14="http://schemas.microsoft.com/office/powerpoint/2010/main" val="2751729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asvg="http://schemas.microsoft.com/office/drawing/2016/SVG/main" xmlns=""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3">
            <a:extLst>
              <a:ext uri="{96DAC541-7B7A-43D3-8B79-37D633B846F1}">
                <asvg:svgBlip xmlns:asvg="http://schemas.microsoft.com/office/drawing/2016/SVG/main" xmlns=""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Workflow layer</a:t>
            </a:r>
          </a:p>
          <a:p>
            <a:pPr marL="0" indent="0">
              <a:buNone/>
            </a:pPr>
            <a:r>
              <a:rPr lang="en-US" dirty="0" smtClean="0">
                <a:solidFill>
                  <a:schemeClr val="bg1"/>
                </a:solidFill>
              </a:rPr>
              <a:t>Orchestration</a:t>
            </a:r>
            <a:endParaRPr lang="en-US" dirty="0">
              <a:solidFill>
                <a:schemeClr val="bg1"/>
              </a:solidFill>
            </a:endParaRPr>
          </a:p>
          <a:p>
            <a:pPr marL="0" indent="0">
              <a:buNone/>
            </a:pPr>
            <a:r>
              <a:rPr lang="en-US" dirty="0" smtClean="0">
                <a:solidFill>
                  <a:schemeClr val="bg1"/>
                </a:solidFill>
              </a:rPr>
              <a:t>Automate recurring tasks</a:t>
            </a:r>
          </a:p>
          <a:p>
            <a:pPr marL="0" indent="0">
              <a:buNone/>
            </a:pPr>
            <a:r>
              <a:rPr lang="en-US" dirty="0" smtClean="0">
                <a:solidFill>
                  <a:schemeClr val="bg1"/>
                </a:solidFill>
              </a:rPr>
              <a:t>Done in orderly manner</a:t>
            </a:r>
          </a:p>
          <a:p>
            <a:pPr marL="0" indent="0">
              <a:buNone/>
            </a:pPr>
            <a:r>
              <a:rPr lang="en-US" dirty="0" smtClean="0">
                <a:solidFill>
                  <a:schemeClr val="bg1"/>
                </a:solidFill>
              </a:rPr>
              <a:t>Resilient</a:t>
            </a:r>
          </a:p>
          <a:p>
            <a:pPr marL="0" indent="0">
              <a:buNone/>
            </a:pPr>
            <a:r>
              <a:rPr lang="en-US" dirty="0" smtClean="0">
                <a:solidFill>
                  <a:schemeClr val="bg1"/>
                </a:solidFill>
              </a:rPr>
              <a:t>BPM-like tooling</a:t>
            </a:r>
          </a:p>
        </p:txBody>
      </p:sp>
      <p:sp>
        <p:nvSpPr>
          <p:cNvPr id="10" name="TextBox 9"/>
          <p:cNvSpPr txBox="1"/>
          <p:nvPr/>
        </p:nvSpPr>
        <p:spPr>
          <a:xfrm>
            <a:off x="663649" y="4867157"/>
            <a:ext cx="3559308" cy="769441"/>
          </a:xfrm>
          <a:prstGeom prst="rect">
            <a:avLst/>
          </a:prstGeom>
          <a:noFill/>
        </p:spPr>
        <p:txBody>
          <a:bodyPr wrap="none" rtlCol="0">
            <a:spAutoFit/>
          </a:bodyPr>
          <a:lstStyle/>
          <a:p>
            <a:r>
              <a:rPr lang="en-US" sz="4400" dirty="0" smtClean="0"/>
              <a:t>Step Functions</a:t>
            </a:r>
            <a:endParaRPr lang="en-US" sz="4400" dirty="0"/>
          </a:p>
        </p:txBody>
      </p:sp>
    </p:spTree>
    <p:extLst>
      <p:ext uri="{BB962C8B-B14F-4D97-AF65-F5344CB8AC3E}">
        <p14:creationId xmlns:p14="http://schemas.microsoft.com/office/powerpoint/2010/main" val="2478123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Workflow</a:t>
            </a:r>
            <a:endParaRPr lang="en-US" dirty="0"/>
          </a:p>
        </p:txBody>
      </p:sp>
      <p:pic>
        <p:nvPicPr>
          <p:cNvPr id="4" name="Picture 3"/>
          <p:cNvPicPr>
            <a:picLocks noChangeAspect="1"/>
          </p:cNvPicPr>
          <p:nvPr/>
        </p:nvPicPr>
        <p:blipFill>
          <a:blip r:embed="rId2"/>
          <a:stretch>
            <a:fillRect/>
          </a:stretch>
        </p:blipFill>
        <p:spPr>
          <a:xfrm>
            <a:off x="133890" y="1780841"/>
            <a:ext cx="11924220" cy="4595377"/>
          </a:xfrm>
          <a:prstGeom prst="rect">
            <a:avLst/>
          </a:prstGeom>
        </p:spPr>
      </p:pic>
    </p:spTree>
    <p:extLst>
      <p:ext uri="{BB962C8B-B14F-4D97-AF65-F5344CB8AC3E}">
        <p14:creationId xmlns:p14="http://schemas.microsoft.com/office/powerpoint/2010/main" val="3197017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pPr marL="0" indent="0">
              <a:buNone/>
            </a:pPr>
            <a:r>
              <a:rPr lang="en-US" dirty="0" smtClean="0"/>
              <a:t>What else can we do?</a:t>
            </a:r>
          </a:p>
          <a:p>
            <a:r>
              <a:rPr lang="en-US" dirty="0" smtClean="0"/>
              <a:t>Other services we might need</a:t>
            </a:r>
          </a:p>
          <a:p>
            <a:r>
              <a:rPr lang="en-US" dirty="0" smtClean="0"/>
              <a:t>Building blocks</a:t>
            </a:r>
          </a:p>
          <a:p>
            <a:r>
              <a:rPr lang="en-US" dirty="0" smtClean="0"/>
              <a:t>Data analysis </a:t>
            </a:r>
            <a:r>
              <a:rPr lang="en-US" dirty="0" smtClean="0"/>
              <a:t>layer</a:t>
            </a:r>
          </a:p>
          <a:p>
            <a:r>
              <a:rPr lang="en-US" dirty="0" smtClean="0"/>
              <a:t>EC2</a:t>
            </a:r>
          </a:p>
          <a:p>
            <a:r>
              <a:rPr lang="en-US" dirty="0" smtClean="0"/>
              <a:t>CDK (can demo if time)</a:t>
            </a:r>
            <a:endParaRPr lang="en-US" dirty="0" smtClean="0"/>
          </a:p>
          <a:p>
            <a:endParaRPr lang="en-US" dirty="0" smtClean="0"/>
          </a:p>
          <a:p>
            <a:endParaRPr lang="en-US" dirty="0"/>
          </a:p>
        </p:txBody>
      </p:sp>
    </p:spTree>
    <p:extLst>
      <p:ext uri="{BB962C8B-B14F-4D97-AF65-F5344CB8AC3E}">
        <p14:creationId xmlns:p14="http://schemas.microsoft.com/office/powerpoint/2010/main" val="3579232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549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Robert Koch</a:t>
            </a:r>
            <a:endParaRPr lang="en-US" dirty="0"/>
          </a:p>
        </p:txBody>
      </p:sp>
      <p:sp>
        <p:nvSpPr>
          <p:cNvPr id="3" name="Content Placeholder 2"/>
          <p:cNvSpPr>
            <a:spLocks noGrp="1"/>
          </p:cNvSpPr>
          <p:nvPr>
            <p:ph idx="1"/>
          </p:nvPr>
        </p:nvSpPr>
        <p:spPr/>
        <p:txBody>
          <a:bodyPr>
            <a:normAutofit/>
          </a:bodyPr>
          <a:lstStyle/>
          <a:p>
            <a:r>
              <a:rPr lang="en-US" sz="3600" dirty="0" smtClean="0"/>
              <a:t>Lead Architect at S&amp;P Global</a:t>
            </a:r>
          </a:p>
          <a:p>
            <a:r>
              <a:rPr lang="en-US" sz="3600" dirty="0" smtClean="0"/>
              <a:t>.NET Developer – Microsoft stack</a:t>
            </a:r>
          </a:p>
          <a:p>
            <a:r>
              <a:rPr lang="en-US" sz="3600" dirty="0" err="1" smtClean="0"/>
              <a:t>Ceritifed</a:t>
            </a:r>
            <a:r>
              <a:rPr lang="en-US" sz="3600" dirty="0" smtClean="0"/>
              <a:t> Cloud Practitioner</a:t>
            </a:r>
          </a:p>
          <a:p>
            <a:r>
              <a:rPr lang="en-US" sz="3600" dirty="0" err="1" smtClean="0"/>
              <a:t>Ceritifed</a:t>
            </a:r>
            <a:r>
              <a:rPr lang="en-US" sz="3600" dirty="0" smtClean="0"/>
              <a:t> Big Data -Specialty</a:t>
            </a:r>
            <a:endParaRPr lang="en-US" sz="3600" dirty="0"/>
          </a:p>
        </p:txBody>
      </p:sp>
    </p:spTree>
    <p:extLst>
      <p:ext uri="{BB962C8B-B14F-4D97-AF65-F5344CB8AC3E}">
        <p14:creationId xmlns:p14="http://schemas.microsoft.com/office/powerpoint/2010/main" val="3680417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1099</Words>
  <Application>Microsoft Office PowerPoint</Application>
  <PresentationFormat>Widescreen</PresentationFormat>
  <Paragraphs>277</Paragraphs>
  <Slides>38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Inherit</vt:lpstr>
      <vt:lpstr>Office Theme</vt:lpstr>
      <vt:lpstr>AWS Serverless</vt:lpstr>
      <vt:lpstr>Outline</vt:lpstr>
      <vt:lpstr>Matthew Bonig</vt:lpstr>
      <vt:lpstr>Robert Koch</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PowerPoint Presentation</vt:lpstr>
      <vt:lpstr>S3</vt:lpstr>
      <vt:lpstr>PowerPoint Presentation</vt:lpstr>
      <vt:lpstr>API Gateway</vt:lpstr>
      <vt:lpstr>PowerPoint Presentation</vt:lpstr>
      <vt:lpstr>Cognito</vt:lpstr>
      <vt:lpstr>PowerPoint Presentation</vt:lpstr>
      <vt:lpstr>X-Ray</vt:lpstr>
      <vt:lpstr>PowerPoint Presentation</vt:lpstr>
      <vt:lpstr>Step Functions</vt:lpstr>
      <vt:lpstr>PowerPoint Presentation</vt:lpstr>
      <vt:lpstr>Demo Workflow</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Koch, Robert</cp:lastModifiedBy>
  <cp:revision>8</cp:revision>
  <dcterms:created xsi:type="dcterms:W3CDTF">2019-06-23T16:48:25Z</dcterms:created>
  <dcterms:modified xsi:type="dcterms:W3CDTF">2019-06-24T23:27:33Z</dcterms:modified>
</cp:coreProperties>
</file>